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5" r:id="rId3"/>
    <p:sldId id="260" r:id="rId4"/>
    <p:sldId id="369" r:id="rId5"/>
    <p:sldId id="306" r:id="rId6"/>
    <p:sldId id="371" r:id="rId7"/>
    <p:sldId id="261" r:id="rId8"/>
    <p:sldId id="307" r:id="rId9"/>
    <p:sldId id="262" r:id="rId10"/>
    <p:sldId id="263" r:id="rId11"/>
    <p:sldId id="266" r:id="rId12"/>
    <p:sldId id="309" r:id="rId13"/>
    <p:sldId id="374" r:id="rId14"/>
    <p:sldId id="373"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21" r:id="rId46"/>
    <p:sldId id="422" r:id="rId47"/>
    <p:sldId id="405" r:id="rId48"/>
    <p:sldId id="407" r:id="rId49"/>
    <p:sldId id="408" r:id="rId50"/>
    <p:sldId id="409" r:id="rId51"/>
    <p:sldId id="410" r:id="rId52"/>
    <p:sldId id="406" r:id="rId53"/>
    <p:sldId id="411" r:id="rId54"/>
    <p:sldId id="412" r:id="rId55"/>
    <p:sldId id="413" r:id="rId56"/>
    <p:sldId id="414" r:id="rId57"/>
    <p:sldId id="415" r:id="rId58"/>
    <p:sldId id="416" r:id="rId59"/>
    <p:sldId id="417" r:id="rId60"/>
    <p:sldId id="418" r:id="rId61"/>
    <p:sldId id="419" r:id="rId62"/>
    <p:sldId id="42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F22BD6-2C2E-48FE-8F32-AB871924F476}"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22BD6-2C2E-48FE-8F32-AB871924F476}"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22BD6-2C2E-48FE-8F32-AB871924F476}"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22BD6-2C2E-48FE-8F32-AB871924F476}"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22BD6-2C2E-48FE-8F32-AB871924F476}"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F22BD6-2C2E-48FE-8F32-AB871924F476}"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22BD6-2C2E-48FE-8F32-AB871924F476}"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22BD6-2C2E-48FE-8F32-AB871924F476}"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22BD6-2C2E-48FE-8F32-AB871924F476}"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22BD6-2C2E-48FE-8F32-AB871924F476}"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22BD6-2C2E-48FE-8F32-AB871924F476}"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1760-FF88-42C6-A650-2DFA77326F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22BD6-2C2E-48FE-8F32-AB871924F476}" type="datetimeFigureOut">
              <a:rPr lang="en-US" smtClean="0"/>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1760-FF88-42C6-A650-2DFA77326F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 to the Olympiad Problem</a:t>
            </a:r>
            <a:endParaRPr lang="en-US" sz="3200" dirty="0"/>
          </a:p>
        </p:txBody>
      </p:sp>
      <p:sp>
        <p:nvSpPr>
          <p:cNvPr id="3" name="Content Placeholder 2"/>
          <p:cNvSpPr>
            <a:spLocks noGrp="1"/>
          </p:cNvSpPr>
          <p:nvPr>
            <p:ph idx="1"/>
          </p:nvPr>
        </p:nvSpPr>
        <p:spPr/>
        <p:txBody>
          <a:bodyPr>
            <a:normAutofit/>
          </a:bodyPr>
          <a:lstStyle/>
          <a:p>
            <a:r>
              <a:rPr lang="en-US" dirty="0" smtClean="0"/>
              <a:t>This problem was part of the U.S.S.R. 1982 Math Olympiad for 10</a:t>
            </a:r>
            <a:r>
              <a:rPr lang="en-US" baseline="30000" dirty="0" smtClean="0"/>
              <a:t>th</a:t>
            </a:r>
            <a:r>
              <a:rPr lang="en-US" dirty="0" smtClean="0"/>
              <a:t> graders. </a:t>
            </a:r>
          </a:p>
          <a:p>
            <a:r>
              <a:rPr lang="en-US" dirty="0" smtClean="0"/>
              <a:t>4 of 53 students who participated in the Olympiad correctly solved this problem. </a:t>
            </a:r>
          </a:p>
          <a:p>
            <a:r>
              <a:rPr lang="en-US" dirty="0" smtClean="0"/>
              <a:t>One of those four students, Grigori Perelman, later on, in 2006, proved one of the Millenium Prize Problems - Poincare Conjecture.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XVI Math Olympiad of the U.S.S.R. , 1982</a:t>
            </a:r>
            <a:endParaRPr lang="en-US" sz="2400" dirty="0"/>
          </a:p>
        </p:txBody>
      </p:sp>
      <p:sp>
        <p:nvSpPr>
          <p:cNvPr id="3" name="Content Placeholder 2"/>
          <p:cNvSpPr>
            <a:spLocks noGrp="1"/>
          </p:cNvSpPr>
          <p:nvPr>
            <p:ph idx="1"/>
          </p:nvPr>
        </p:nvSpPr>
        <p:spPr/>
        <p:txBody>
          <a:bodyPr>
            <a:normAutofit/>
          </a:bodyPr>
          <a:lstStyle/>
          <a:p>
            <a:pPr>
              <a:buNone/>
            </a:pPr>
            <a:r>
              <a:rPr lang="en-US" dirty="0" smtClean="0"/>
              <a:t>	Tetrahedron KLMN is placed inside tetrahedron ABCD. Let P(LKMN) be the sum of lengths of all edges of tetrahedron KLMN. Also, P(ABCD) denotes the same property of tetrahedron ABCD. Assume that 4 vertices of the outer tetrahedron ABCD do not belong to one plane. </a:t>
            </a:r>
          </a:p>
          <a:p>
            <a:pPr>
              <a:buNone/>
            </a:pPr>
            <a:r>
              <a:rPr lang="en-US" dirty="0" smtClean="0"/>
              <a:t>    Prove that P(KLMN) &lt; (4/3)*P(ABCD).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3" name="Content Placeholder 2"/>
          <p:cNvSpPr>
            <a:spLocks noGrp="1"/>
          </p:cNvSpPr>
          <p:nvPr>
            <p:ph idx="1"/>
          </p:nvPr>
        </p:nvSpPr>
        <p:spPr/>
        <p:txBody>
          <a:bodyPr/>
          <a:lstStyle/>
          <a:p>
            <a:r>
              <a:rPr lang="en-US" dirty="0" smtClean="0"/>
              <a:t>The value of P(KLMN) can be almost equal to</a:t>
            </a:r>
          </a:p>
          <a:p>
            <a:pPr>
              <a:buNone/>
            </a:pPr>
            <a:r>
              <a:rPr lang="en-US" dirty="0" smtClean="0"/>
              <a:t>    (4/3)*P(ABCD)</a:t>
            </a:r>
          </a:p>
          <a:p>
            <a:pPr>
              <a:buNone/>
            </a:pPr>
            <a:endParaRPr lang="en-US" dirty="0" smtClean="0"/>
          </a:p>
        </p:txBody>
      </p:sp>
      <p:pic>
        <p:nvPicPr>
          <p:cNvPr id="4" name="Picture 3" descr="Ol22.jpg"/>
          <p:cNvPicPr>
            <a:picLocks noChangeAspect="1"/>
          </p:cNvPicPr>
          <p:nvPr/>
        </p:nvPicPr>
        <p:blipFill>
          <a:blip r:embed="rId2" cstate="print"/>
          <a:stretch>
            <a:fillRect/>
          </a:stretch>
        </p:blipFill>
        <p:spPr>
          <a:xfrm>
            <a:off x="3886200" y="2819400"/>
            <a:ext cx="2438400" cy="3429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3" name="Content Placeholder 2"/>
          <p:cNvSpPr>
            <a:spLocks noGrp="1"/>
          </p:cNvSpPr>
          <p:nvPr>
            <p:ph idx="1"/>
          </p:nvPr>
        </p:nvSpPr>
        <p:spPr/>
        <p:txBody>
          <a:bodyPr>
            <a:normAutofit/>
          </a:bodyPr>
          <a:lstStyle/>
          <a:p>
            <a:r>
              <a:rPr lang="en-US" dirty="0" smtClean="0"/>
              <a:t>AD = BD = CD = a</a:t>
            </a:r>
          </a:p>
          <a:p>
            <a:r>
              <a:rPr lang="en-US" dirty="0" smtClean="0"/>
              <a:t>AB = AC = CB ≈ 0</a:t>
            </a:r>
          </a:p>
          <a:p>
            <a:r>
              <a:rPr lang="en-US" dirty="0" smtClean="0"/>
              <a:t>P(ABCD) ≈ 3a</a:t>
            </a:r>
          </a:p>
          <a:p>
            <a:r>
              <a:rPr lang="en-US" dirty="0" smtClean="0"/>
              <a:t>KM ≈ KN ≈ LM ≈ LN ≈ a</a:t>
            </a:r>
          </a:p>
          <a:p>
            <a:r>
              <a:rPr lang="en-US" dirty="0" smtClean="0"/>
              <a:t>KL ≈ MN ≈ 0</a:t>
            </a:r>
          </a:p>
          <a:p>
            <a:r>
              <a:rPr lang="en-US" dirty="0" smtClean="0"/>
              <a:t>P(KLMN) ≈ 4a</a:t>
            </a:r>
          </a:p>
          <a:p>
            <a:r>
              <a:rPr lang="en-US" dirty="0" smtClean="0"/>
              <a:t>P(KLMN) ≈ (4/3)*P(ABCD)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The chain of inequalities</a:t>
            </a:r>
          </a:p>
          <a:p>
            <a:pPr>
              <a:buNone/>
            </a:pPr>
            <a:r>
              <a:rPr lang="en-US" dirty="0" smtClean="0"/>
              <a:t>     P(KLMN) ≤ X ≤ Y &lt;…≤ Z &lt; (4/3)*P(ABCD).</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3" name="Content Placeholder 2"/>
          <p:cNvSpPr>
            <a:spLocks noGrp="1"/>
          </p:cNvSpPr>
          <p:nvPr>
            <p:ph idx="1"/>
          </p:nvPr>
        </p:nvSpPr>
        <p:spPr/>
        <p:txBody>
          <a:bodyPr/>
          <a:lstStyle/>
          <a:p>
            <a:r>
              <a:rPr lang="en-US" dirty="0" smtClean="0"/>
              <a:t>Let ∆ABC be the face of ABCD with the largest perimeter. Then, P(ABCD) ≤ 2*P(ABC).</a:t>
            </a:r>
            <a:endParaRPr lang="en-US" dirty="0"/>
          </a:p>
        </p:txBody>
      </p:sp>
      <p:pic>
        <p:nvPicPr>
          <p:cNvPr id="4" name="Picture 3" descr="Ol1.jpg"/>
          <p:cNvPicPr/>
          <p:nvPr/>
        </p:nvPicPr>
        <p:blipFill>
          <a:blip r:embed="rId2" cstate="print">
            <a:lum bright="-23000"/>
          </a:blip>
          <a:srcRect/>
          <a:stretch>
            <a:fillRect/>
          </a:stretch>
        </p:blipFill>
        <p:spPr bwMode="auto">
          <a:xfrm>
            <a:off x="2971800" y="2819400"/>
            <a:ext cx="3276600" cy="30861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3" name="Content Placeholder 2"/>
          <p:cNvSpPr>
            <a:spLocks noGrp="1"/>
          </p:cNvSpPr>
          <p:nvPr>
            <p:ph idx="1"/>
          </p:nvPr>
        </p:nvSpPr>
        <p:spPr/>
        <p:txBody>
          <a:bodyPr/>
          <a:lstStyle/>
          <a:p>
            <a:r>
              <a:rPr lang="pt-BR" dirty="0" smtClean="0"/>
              <a:t>a + d + e </a:t>
            </a:r>
            <a:r>
              <a:rPr lang="en-US" dirty="0" smtClean="0"/>
              <a:t>≤</a:t>
            </a:r>
            <a:r>
              <a:rPr lang="pt-BR" dirty="0" smtClean="0"/>
              <a:t>  a + b + c</a:t>
            </a:r>
          </a:p>
          <a:p>
            <a:r>
              <a:rPr lang="pt-BR" dirty="0" smtClean="0"/>
              <a:t>b + f + e </a:t>
            </a:r>
            <a:r>
              <a:rPr lang="en-US" dirty="0" smtClean="0"/>
              <a:t>≤</a:t>
            </a:r>
            <a:r>
              <a:rPr lang="pt-BR" dirty="0" smtClean="0"/>
              <a:t>  a + b + c</a:t>
            </a:r>
          </a:p>
          <a:p>
            <a:r>
              <a:rPr lang="pt-BR" dirty="0" smtClean="0"/>
              <a:t>c + d + f </a:t>
            </a:r>
            <a:r>
              <a:rPr lang="en-US" dirty="0" smtClean="0"/>
              <a:t>≤</a:t>
            </a:r>
            <a:r>
              <a:rPr lang="pt-BR" dirty="0" smtClean="0"/>
              <a:t>  a + b + c</a:t>
            </a:r>
          </a:p>
          <a:p>
            <a:r>
              <a:rPr lang="pt-BR" dirty="0" smtClean="0"/>
              <a:t>(a + b + c) + 2(d + e + f) ≤ 3(a + b + c) </a:t>
            </a:r>
          </a:p>
          <a:p>
            <a:r>
              <a:rPr lang="en-US" dirty="0" smtClean="0"/>
              <a:t>2(d + e + f) ≤ 2(</a:t>
            </a:r>
            <a:r>
              <a:rPr lang="pt-BR" dirty="0" smtClean="0"/>
              <a:t>a + b + c</a:t>
            </a:r>
            <a:r>
              <a:rPr lang="en-US" dirty="0" smtClean="0"/>
              <a:t>) </a:t>
            </a:r>
          </a:p>
          <a:p>
            <a:r>
              <a:rPr lang="en-US" dirty="0" smtClean="0"/>
              <a:t>d + e + f ≤ </a:t>
            </a:r>
            <a:r>
              <a:rPr lang="pt-BR" dirty="0" smtClean="0"/>
              <a:t>a + b + c</a:t>
            </a:r>
            <a:endParaRPr lang="en-US" dirty="0" smtClean="0"/>
          </a:p>
          <a:p>
            <a:r>
              <a:rPr lang="pt-BR" dirty="0" smtClean="0"/>
              <a:t>a + b + c </a:t>
            </a:r>
            <a:r>
              <a:rPr lang="en-US" dirty="0" smtClean="0"/>
              <a:t>+ d + e + f  ≤  2(</a:t>
            </a:r>
            <a:r>
              <a:rPr lang="pt-BR" dirty="0" smtClean="0"/>
              <a:t>a + b + c</a:t>
            </a:r>
            <a:r>
              <a:rPr lang="en-US" dirty="0" smtClean="0"/>
              <a:t>) </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3" name="Content Placeholder 2"/>
          <p:cNvSpPr>
            <a:spLocks noGrp="1"/>
          </p:cNvSpPr>
          <p:nvPr>
            <p:ph idx="1"/>
          </p:nvPr>
        </p:nvSpPr>
        <p:spPr/>
        <p:txBody>
          <a:bodyPr/>
          <a:lstStyle/>
          <a:p>
            <a:r>
              <a:rPr lang="en-US" dirty="0" smtClean="0"/>
              <a:t>P(KLMN) ≤ 2*P(KLM)</a:t>
            </a:r>
          </a:p>
          <a:p>
            <a:pPr>
              <a:buNone/>
            </a:pPr>
            <a:r>
              <a:rPr lang="en-US" dirty="0" smtClean="0"/>
              <a:t>    where P(KLM) is the perimeter of ∆KLM that is a face of tetrahedron KLMN with the largest perimeter.</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3" name="Content Placeholder 2"/>
          <p:cNvSpPr>
            <a:spLocks noGrp="1"/>
          </p:cNvSpPr>
          <p:nvPr>
            <p:ph idx="1"/>
          </p:nvPr>
        </p:nvSpPr>
        <p:spPr/>
        <p:txBody>
          <a:bodyPr/>
          <a:lstStyle/>
          <a:p>
            <a:r>
              <a:rPr lang="en-US" dirty="0" smtClean="0"/>
              <a:t>P(KLM) ≤ PB(ABCD)</a:t>
            </a:r>
          </a:p>
          <a:p>
            <a:pPr>
              <a:buNone/>
            </a:pPr>
            <a:r>
              <a:rPr lang="en-US" dirty="0" smtClean="0"/>
              <a:t>    where PB(ABCD) is the perimeter of the boundary formed by the projection of tetrahedron ABCD onto the plane of KLM:</a:t>
            </a:r>
          </a:p>
          <a:p>
            <a:pPr>
              <a:buNone/>
            </a:pPr>
            <a:endParaRPr lang="en-US"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descr="Ol7.jpg"/>
          <p:cNvPicPr/>
          <p:nvPr/>
        </p:nvPicPr>
        <p:blipFill>
          <a:blip r:embed="rId2" cstate="print">
            <a:lum bright="-17000"/>
          </a:blip>
          <a:srcRect/>
          <a:stretch>
            <a:fillRect/>
          </a:stretch>
        </p:blipFill>
        <p:spPr bwMode="auto">
          <a:xfrm>
            <a:off x="1600200" y="3886200"/>
            <a:ext cx="5934075" cy="2571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Content Placeholder 6" descr="Ol2.jpg"/>
          <p:cNvPicPr>
            <a:picLocks noGrp="1"/>
          </p:cNvPicPr>
          <p:nvPr>
            <p:ph idx="1"/>
          </p:nvPr>
        </p:nvPicPr>
        <p:blipFill>
          <a:blip r:embed="rId2" cstate="print"/>
          <a:srcRect/>
          <a:stretch>
            <a:fillRect/>
          </a:stretch>
        </p:blipFill>
        <p:spPr bwMode="auto">
          <a:xfrm>
            <a:off x="1905000" y="1600200"/>
            <a:ext cx="4800600" cy="4343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Content Placeholder 7" descr="Ol3.jpg"/>
          <p:cNvPicPr>
            <a:picLocks noGrp="1"/>
          </p:cNvPicPr>
          <p:nvPr>
            <p:ph idx="1"/>
          </p:nvPr>
        </p:nvPicPr>
        <p:blipFill>
          <a:blip r:embed="rId2" cstate="print"/>
          <a:srcRect/>
          <a:stretch>
            <a:fillRect/>
          </a:stretch>
        </p:blipFill>
        <p:spPr bwMode="auto">
          <a:xfrm>
            <a:off x="2590800" y="1676400"/>
            <a:ext cx="5257800" cy="4191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Content Placeholder 2"/>
          <p:cNvSpPr>
            <a:spLocks noGrp="1"/>
          </p:cNvSpPr>
          <p:nvPr>
            <p:ph idx="1"/>
          </p:nvPr>
        </p:nvSpPr>
        <p:spPr/>
        <p:txBody>
          <a:bodyPr/>
          <a:lstStyle/>
          <a:p>
            <a:r>
              <a:rPr lang="en-US" dirty="0" smtClean="0"/>
              <a:t>If one tetrahedron is placed inside another tetrahedron, can its ‘perimeter’  (the sum of the lengths of all edges) be greater than the ‘perimeter’  of the outer tetrahedron?</a:t>
            </a:r>
          </a:p>
          <a:p>
            <a:pPr>
              <a:buNone/>
            </a:pPr>
            <a:endParaRPr lang="en-US" dirty="0" smtClean="0"/>
          </a:p>
        </p:txBody>
      </p:sp>
      <p:pic>
        <p:nvPicPr>
          <p:cNvPr id="4" name="Content Placeholder 7" descr="Ol20.jpg"/>
          <p:cNvPicPr>
            <a:picLocks noChangeAspect="1"/>
          </p:cNvPicPr>
          <p:nvPr/>
        </p:nvPicPr>
        <p:blipFill>
          <a:blip r:embed="rId2" cstate="print">
            <a:lum bright="-21000"/>
          </a:blip>
          <a:stretch>
            <a:fillRect/>
          </a:stretch>
        </p:blipFill>
        <p:spPr>
          <a:xfrm>
            <a:off x="2511673" y="3810000"/>
            <a:ext cx="2822327" cy="2514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Content Placeholder 6" descr="Ol4.jpg"/>
          <p:cNvPicPr>
            <a:picLocks noGrp="1"/>
          </p:cNvPicPr>
          <p:nvPr>
            <p:ph idx="1"/>
          </p:nvPr>
        </p:nvPicPr>
        <p:blipFill>
          <a:blip r:embed="rId2" cstate="print"/>
          <a:srcRect/>
          <a:stretch>
            <a:fillRect/>
          </a:stretch>
        </p:blipFill>
        <p:spPr bwMode="auto">
          <a:xfrm>
            <a:off x="2209800" y="1600200"/>
            <a:ext cx="4876800" cy="472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Content Placeholder 7" descr="Ol5.jpg"/>
          <p:cNvPicPr>
            <a:picLocks noGrp="1"/>
          </p:cNvPicPr>
          <p:nvPr>
            <p:ph idx="1"/>
          </p:nvPr>
        </p:nvPicPr>
        <p:blipFill>
          <a:blip r:embed="rId2" cstate="print"/>
          <a:srcRect/>
          <a:stretch>
            <a:fillRect/>
          </a:stretch>
        </p:blipFill>
        <p:spPr bwMode="auto">
          <a:xfrm>
            <a:off x="2133600" y="1676400"/>
            <a:ext cx="4800600" cy="4038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n-US" dirty="0" smtClean="0"/>
              <a:t>PB(ABCD) &lt; (2/3)*P(A1, B1, C1, D1)</a:t>
            </a:r>
          </a:p>
          <a:p>
            <a:pPr>
              <a:buNone/>
            </a:pPr>
            <a:r>
              <a:rPr lang="en-US" dirty="0" smtClean="0"/>
              <a:t>    where A1, B1, C1, D1 are the projections of 4 vertices A, B, C, D of tetrahedron ABCD on the plane of KLM. </a:t>
            </a:r>
          </a:p>
          <a:p>
            <a:r>
              <a:rPr lang="en-US" dirty="0" smtClean="0"/>
              <a:t>P(A1, B1, C1, D1) = a + b + c + d + e + f </a:t>
            </a:r>
          </a:p>
          <a:p>
            <a:pPr>
              <a:buNone/>
            </a:pPr>
            <a:r>
              <a:rPr lang="en-US" dirty="0" smtClean="0"/>
              <a:t>    where a, b, c, d, e, f are the lengths of straight line segments between the projection points A1, B1, C1, D1.</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Content Placeholder 6" descr="Ol7A.jpg"/>
          <p:cNvPicPr>
            <a:picLocks noGrp="1"/>
          </p:cNvPicPr>
          <p:nvPr>
            <p:ph idx="1"/>
          </p:nvPr>
        </p:nvPicPr>
        <p:blipFill>
          <a:blip r:embed="rId2" cstate="print">
            <a:lum bright="-20000"/>
          </a:blip>
          <a:srcRect/>
          <a:stretch>
            <a:fillRect/>
          </a:stretch>
        </p:blipFill>
        <p:spPr bwMode="auto">
          <a:xfrm>
            <a:off x="2133600" y="1600200"/>
            <a:ext cx="5105400" cy="381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n-US" dirty="0" smtClean="0"/>
              <a:t>The Triangle Inequality Theorem </a:t>
            </a:r>
          </a:p>
          <a:p>
            <a:r>
              <a:rPr lang="en-US" dirty="0" smtClean="0"/>
              <a:t>a ≤ f + d</a:t>
            </a:r>
          </a:p>
          <a:p>
            <a:r>
              <a:rPr lang="en-US" dirty="0" smtClean="0"/>
              <a:t>b ≤ f + e</a:t>
            </a:r>
          </a:p>
          <a:p>
            <a:r>
              <a:rPr lang="en-US" dirty="0" smtClean="0"/>
              <a:t>c ≤ d + e</a:t>
            </a:r>
          </a:p>
          <a:p>
            <a:r>
              <a:rPr lang="en-US" dirty="0" smtClean="0"/>
              <a:t>a + b + c ≤ 2(e + f + e)</a:t>
            </a:r>
          </a:p>
          <a:p>
            <a:r>
              <a:rPr lang="es-ES" dirty="0" smtClean="0"/>
              <a:t>3(a + b + c) ≤ 2(e + f + e + a + b + c)</a:t>
            </a:r>
            <a:endParaRPr lang="en-US" dirty="0" smtClean="0"/>
          </a:p>
          <a:p>
            <a:r>
              <a:rPr lang="es-ES" dirty="0" smtClean="0"/>
              <a:t>a + b + c ≤ (2/3)*(e + f + e + a + b + c)</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Content Placeholder 6" descr="Ol7B.jpg"/>
          <p:cNvPicPr>
            <a:picLocks noGrp="1"/>
          </p:cNvPicPr>
          <p:nvPr>
            <p:ph idx="1"/>
          </p:nvPr>
        </p:nvPicPr>
        <p:blipFill>
          <a:blip r:embed="rId2" cstate="print">
            <a:lum bright="-27000"/>
          </a:blip>
          <a:srcRect/>
          <a:stretch>
            <a:fillRect/>
          </a:stretch>
        </p:blipFill>
        <p:spPr bwMode="auto">
          <a:xfrm>
            <a:off x="2362200" y="1676400"/>
            <a:ext cx="4267200" cy="381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n-US" dirty="0" smtClean="0"/>
              <a:t>The Triangle Inequality Theorem </a:t>
            </a:r>
          </a:p>
          <a:p>
            <a:r>
              <a:rPr lang="es-ES" dirty="0" smtClean="0"/>
              <a:t>a + c ≤ b</a:t>
            </a:r>
            <a:endParaRPr lang="en-US" dirty="0" smtClean="0"/>
          </a:p>
          <a:p>
            <a:r>
              <a:rPr lang="es-ES" dirty="0" smtClean="0"/>
              <a:t>d + e ≤ b</a:t>
            </a:r>
            <a:endParaRPr lang="en-US" dirty="0" smtClean="0"/>
          </a:p>
          <a:p>
            <a:r>
              <a:rPr lang="es-ES" dirty="0" smtClean="0"/>
              <a:t>a + d ≤ f</a:t>
            </a:r>
            <a:endParaRPr lang="en-US" dirty="0" smtClean="0"/>
          </a:p>
          <a:p>
            <a:r>
              <a:rPr lang="es-ES" dirty="0" smtClean="0"/>
              <a:t>c + e ≤ f</a:t>
            </a:r>
            <a:endParaRPr lang="en-US" dirty="0" smtClean="0"/>
          </a:p>
          <a:p>
            <a:r>
              <a:rPr lang="en-US" dirty="0" smtClean="0"/>
              <a:t>2(a + c + d + e) ≤ 2(b + f)</a:t>
            </a:r>
          </a:p>
          <a:p>
            <a:r>
              <a:rPr lang="en-US" dirty="0" smtClean="0"/>
              <a:t>a + c + d + e ≤ 2(b + 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s-ES" dirty="0" smtClean="0"/>
              <a:t>3(a + c + d + e) ≤ 2(a + c + d + e + b + f) </a:t>
            </a:r>
            <a:endParaRPr lang="en-US" dirty="0" smtClean="0"/>
          </a:p>
          <a:p>
            <a:r>
              <a:rPr lang="es-ES" dirty="0" smtClean="0"/>
              <a:t>a + c + d + e ≤ (2/3)*(a + c + d + e + b + f)</a:t>
            </a:r>
            <a:endParaRPr lang="en-US" dirty="0" smtClean="0"/>
          </a:p>
          <a:p>
            <a:pPr>
              <a:buNone/>
            </a:pP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n-US" dirty="0" smtClean="0"/>
              <a:t>Note: In both cases, any triangle inequality can become equality only if all three sides of the triangle form a straight line.    </a:t>
            </a:r>
          </a:p>
          <a:p>
            <a:r>
              <a:rPr lang="en-US" dirty="0" smtClean="0"/>
              <a:t>Since tetrahedron ABCD has 4 vertices that do not belong to one plane, </a:t>
            </a:r>
          </a:p>
          <a:p>
            <a:pPr>
              <a:buNone/>
            </a:pPr>
            <a:r>
              <a:rPr lang="en-US" dirty="0" smtClean="0"/>
              <a:t>    PB(ABCD) &lt; (2/3)*P(A1, B1, C1, D1).</a:t>
            </a:r>
          </a:p>
          <a:p>
            <a:pPr>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pPr>
              <a:buNone/>
            </a:pPr>
            <a:r>
              <a:rPr lang="en-US" dirty="0" smtClean="0"/>
              <a:t>P(A1, B1, C1, D1) &lt; P(ABCD)</a:t>
            </a:r>
          </a:p>
          <a:p>
            <a:pPr>
              <a:buNone/>
            </a:pPr>
            <a:endParaRPr lang="en-US" dirty="0" smtClean="0"/>
          </a:p>
        </p:txBody>
      </p:sp>
      <p:pic>
        <p:nvPicPr>
          <p:cNvPr id="7" name="Picture 6" descr="Ol8.jpg"/>
          <p:cNvPicPr/>
          <p:nvPr/>
        </p:nvPicPr>
        <p:blipFill>
          <a:blip r:embed="rId2" cstate="print">
            <a:lum bright="-39000"/>
          </a:blip>
          <a:srcRect/>
          <a:stretch>
            <a:fillRect/>
          </a:stretch>
        </p:blipFill>
        <p:spPr bwMode="auto">
          <a:xfrm>
            <a:off x="1600200" y="2667000"/>
            <a:ext cx="3886200" cy="3429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p:txBody>
          <a:bodyPr>
            <a:normAutofit/>
          </a:bodyPr>
          <a:lstStyle/>
          <a:p>
            <a:r>
              <a:rPr lang="en-US" dirty="0" smtClean="0"/>
              <a:t>For any pair of nested tetrahedra:</a:t>
            </a:r>
          </a:p>
          <a:p>
            <a:pPr>
              <a:buNone/>
            </a:pPr>
            <a:r>
              <a:rPr lang="en-US" dirty="0" smtClean="0"/>
              <a:t>    P(KLMN) &lt; (4/3)*P(ABCD).</a:t>
            </a:r>
          </a:p>
          <a:p>
            <a:pPr>
              <a:buNone/>
            </a:pPr>
            <a:endParaRPr lang="en-US" dirty="0" smtClean="0"/>
          </a:p>
          <a:p>
            <a:pPr>
              <a:buNone/>
            </a:pPr>
            <a:endParaRPr lang="en-US" dirty="0" smtClean="0"/>
          </a:p>
          <a:p>
            <a:pPr>
              <a:buNone/>
            </a:pPr>
            <a:endParaRPr lang="en-US" dirty="0"/>
          </a:p>
        </p:txBody>
      </p:sp>
      <p:pic>
        <p:nvPicPr>
          <p:cNvPr id="5" name="Content Placeholder 5" descr="Ol23.jpg"/>
          <p:cNvPicPr>
            <a:picLocks noChangeAspect="1"/>
          </p:cNvPicPr>
          <p:nvPr/>
        </p:nvPicPr>
        <p:blipFill>
          <a:blip r:embed="rId2" cstate="print">
            <a:lum bright="-23000"/>
          </a:blip>
          <a:stretch>
            <a:fillRect/>
          </a:stretch>
        </p:blipFill>
        <p:spPr>
          <a:xfrm>
            <a:off x="685800" y="3048000"/>
            <a:ext cx="1981200" cy="3200400"/>
          </a:xfrm>
          <a:prstGeom prst="rect">
            <a:avLst/>
          </a:prstGeom>
        </p:spPr>
      </p:pic>
      <p:pic>
        <p:nvPicPr>
          <p:cNvPr id="6" name="Picture 5" descr="Ol21.jpg"/>
          <p:cNvPicPr>
            <a:picLocks noChangeAspect="1"/>
          </p:cNvPicPr>
          <p:nvPr/>
        </p:nvPicPr>
        <p:blipFill>
          <a:blip r:embed="rId3" cstate="print">
            <a:lum bright="-22000"/>
          </a:blip>
          <a:stretch>
            <a:fillRect/>
          </a:stretch>
        </p:blipFill>
        <p:spPr>
          <a:xfrm>
            <a:off x="2667000" y="3048000"/>
            <a:ext cx="4648200" cy="3200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n-US" dirty="0" smtClean="0"/>
              <a:t>Note: If an edge of tetrahedron ABCD is parallel to the plane of KLM, its length is equal to the length of its projection. </a:t>
            </a:r>
          </a:p>
          <a:p>
            <a:r>
              <a:rPr lang="en-US" dirty="0" smtClean="0"/>
              <a:t>Since tetrahedron ABCD has four vertices that do not belong to one plane, only one face with its 3 edges can be parallel to the plane of KLM.</a:t>
            </a:r>
          </a:p>
          <a:p>
            <a:r>
              <a:rPr lang="en-US" dirty="0" smtClean="0"/>
              <a:t>Hence, P(A1, B1, C1, D1) &lt; P(ABCD).</a:t>
            </a:r>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#1</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n-US" dirty="0" smtClean="0"/>
              <a:t>P(KLMN) ≤ 2P(KLM) ≤ 2PB(ABCD) &lt; </a:t>
            </a:r>
          </a:p>
          <a:p>
            <a:pPr>
              <a:buNone/>
            </a:pPr>
            <a:r>
              <a:rPr lang="en-US" dirty="0" smtClean="0"/>
              <a:t>    &lt; 2*(2/3)*P(A1,B1,C1,D1) &lt; (4/3)*P(ABCD)</a:t>
            </a:r>
          </a:p>
          <a:p>
            <a:r>
              <a:rPr lang="en-US" dirty="0" smtClean="0"/>
              <a:t>P(KLMN) &lt; (4/3)*P(ABCD)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r>
              <a:rPr lang="en-US" dirty="0" smtClean="0"/>
              <a:t>Postulate: An inequality such as </a:t>
            </a:r>
          </a:p>
          <a:p>
            <a:pPr>
              <a:buNone/>
            </a:pPr>
            <a:r>
              <a:rPr lang="en-US" dirty="0" smtClean="0"/>
              <a:t>    P(KLMN) &lt; (4/3)*P(ABCD)</a:t>
            </a:r>
          </a:p>
          <a:p>
            <a:pPr>
              <a:buNone/>
            </a:pPr>
            <a:r>
              <a:rPr lang="en-US" dirty="0" smtClean="0"/>
              <a:t>    is true if and only if the same inequality is true for the projections of both sets of vectors onto ANY straight line in the 3-D space. </a:t>
            </a:r>
          </a:p>
          <a:p>
            <a:r>
              <a:rPr lang="en-US" dirty="0" smtClean="0"/>
              <a:t>In general, it is true for any inequality between the sums of lengths of two sets of vectors in the 3-D space.</a:t>
            </a:r>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Points A, B, C, and D are the projections of four vertices of a tetrahedron onto straight line AB. </a:t>
            </a:r>
          </a:p>
          <a:p>
            <a:pPr>
              <a:buNone/>
            </a:pPr>
            <a:endParaRPr lang="en-US" dirty="0"/>
          </a:p>
        </p:txBody>
      </p:sp>
      <p:pic>
        <p:nvPicPr>
          <p:cNvPr id="9" name="Picture 8" descr="Ol9.jpg"/>
          <p:cNvPicPr/>
          <p:nvPr/>
        </p:nvPicPr>
        <p:blipFill>
          <a:blip r:embed="rId2" cstate="print">
            <a:lum bright="-36000"/>
          </a:blip>
          <a:srcRect/>
          <a:stretch>
            <a:fillRect/>
          </a:stretch>
        </p:blipFill>
        <p:spPr bwMode="auto">
          <a:xfrm>
            <a:off x="2667000" y="3276600"/>
            <a:ext cx="4267200" cy="2743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Let ∆ denote the length of the straight line segment that contains all four points. </a:t>
            </a:r>
          </a:p>
          <a:p>
            <a:r>
              <a:rPr lang="en-US" dirty="0" smtClean="0"/>
              <a:t>3∆ ≤  AB + AC + AD + CD + DB + BC ≤ 4∆.</a:t>
            </a:r>
          </a:p>
          <a:p>
            <a:r>
              <a:rPr lang="en-US" dirty="0" smtClean="0"/>
              <a:t>Assume that 4 points are arranged on the straight line in this order: A –&gt; C –&gt; D –&gt; B.</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AB = AC + CD + CB</a:t>
            </a:r>
          </a:p>
          <a:p>
            <a:r>
              <a:rPr lang="en-US" dirty="0" smtClean="0"/>
              <a:t>AB ≤ AD + BC</a:t>
            </a:r>
          </a:p>
          <a:p>
            <a:pPr>
              <a:buNone/>
            </a:pPr>
            <a:r>
              <a:rPr lang="en-US" dirty="0" smtClean="0"/>
              <a:t>    (If points C and D are co-located, then:</a:t>
            </a:r>
          </a:p>
          <a:p>
            <a:pPr>
              <a:buNone/>
            </a:pPr>
            <a:r>
              <a:rPr lang="en-US" dirty="0" smtClean="0"/>
              <a:t>    AB = AD + BC)</a:t>
            </a:r>
          </a:p>
          <a:p>
            <a:r>
              <a:rPr lang="en-US" dirty="0" smtClean="0"/>
              <a:t>2AB ≤ AC + CD + CB + AD + BC</a:t>
            </a:r>
          </a:p>
          <a:p>
            <a:r>
              <a:rPr lang="en-US" dirty="0" smtClean="0"/>
              <a:t>3AB ≤ AB + AC + CD + CB + AD + BC</a:t>
            </a:r>
          </a:p>
          <a:p>
            <a:r>
              <a:rPr lang="en-US" dirty="0" smtClean="0"/>
              <a:t>3∆ ≤  AB + AC + AD + CD + DB + BC</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AB = AB</a:t>
            </a:r>
          </a:p>
          <a:p>
            <a:r>
              <a:rPr lang="en-US" dirty="0" smtClean="0"/>
              <a:t>AC + CD + DB = AB</a:t>
            </a:r>
          </a:p>
          <a:p>
            <a:r>
              <a:rPr lang="en-US" dirty="0" smtClean="0"/>
              <a:t>AD ≤ AB</a:t>
            </a:r>
          </a:p>
          <a:p>
            <a:r>
              <a:rPr lang="en-US" dirty="0" smtClean="0"/>
              <a:t>BC ≤ AB</a:t>
            </a:r>
          </a:p>
          <a:p>
            <a:pPr>
              <a:buNone/>
            </a:pPr>
            <a:r>
              <a:rPr lang="en-US" dirty="0" smtClean="0"/>
              <a:t>    (If points A and C are co-located, and points D and B are co-located, then:</a:t>
            </a:r>
          </a:p>
          <a:p>
            <a:pPr>
              <a:buNone/>
            </a:pPr>
            <a:r>
              <a:rPr lang="en-US" dirty="0" smtClean="0"/>
              <a:t>    AB = AD and AB = BC)</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AB + AC + CD + DB + AD + BC ≤ 4AB</a:t>
            </a:r>
          </a:p>
          <a:p>
            <a:r>
              <a:rPr lang="en-US" dirty="0" smtClean="0"/>
              <a:t>AB + AC + CD + DB + AD + BC ≤ 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Let ∆1 and ∆2 denote</a:t>
            </a:r>
            <a:r>
              <a:rPr lang="en-US" b="1" dirty="0" smtClean="0"/>
              <a:t> </a:t>
            </a:r>
            <a:r>
              <a:rPr lang="en-US" dirty="0" smtClean="0"/>
              <a:t>the lengths of projections of tetrahedra KLMN and ABCD respectively onto a straight line. </a:t>
            </a:r>
          </a:p>
          <a:p>
            <a:r>
              <a:rPr lang="en-US" dirty="0" smtClean="0"/>
              <a:t>∆1 ≤ ∆2</a:t>
            </a:r>
          </a:p>
          <a:p>
            <a:r>
              <a:rPr lang="en-US" dirty="0" smtClean="0"/>
              <a:t>3*∆1 ≤ 3*∆2 ≤  AB + AC + AD + CD + DB + BC </a:t>
            </a:r>
          </a:p>
          <a:p>
            <a:r>
              <a:rPr lang="en-US" dirty="0" smtClean="0"/>
              <a:t>3*∆1 ≤ P(ABCD)</a:t>
            </a:r>
          </a:p>
          <a:p>
            <a:r>
              <a:rPr lang="en-US" dirty="0" smtClean="0"/>
              <a:t>(3/4)*4*∆1 ≤ P(ABCD)</a:t>
            </a:r>
          </a:p>
          <a:p>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P(KLMN) ≤ 4*∆1 </a:t>
            </a:r>
          </a:p>
          <a:p>
            <a:r>
              <a:rPr lang="en-US" dirty="0" smtClean="0"/>
              <a:t>(3/4)*P(KLMN) ≤ P(ABCD)</a:t>
            </a:r>
          </a:p>
          <a:p>
            <a:r>
              <a:rPr lang="en-US" dirty="0" smtClean="0"/>
              <a:t>P(KLMN) ≤ (4/3)*P(ABCD)</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The value of P(KLMN) can be infinitely close to</a:t>
            </a:r>
          </a:p>
          <a:p>
            <a:pPr>
              <a:buNone/>
            </a:pPr>
            <a:r>
              <a:rPr lang="en-US" dirty="0" smtClean="0"/>
              <a:t>    4/3 *P(ABCD), so that coefficient 4/3 cannot be reduced in the inequality</a:t>
            </a:r>
          </a:p>
          <a:p>
            <a:pPr>
              <a:buNone/>
            </a:pPr>
            <a:r>
              <a:rPr lang="en-US" dirty="0" smtClean="0"/>
              <a:t>    P(KLMN) &lt; (4/3)*P(ABCD).</a:t>
            </a:r>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pPr>
              <a:buNone/>
            </a:pPr>
            <a:r>
              <a:rPr lang="en-US" dirty="0" smtClean="0"/>
              <a:t>    Equality P(KLMN) = (4/3)*P(ABCD)</a:t>
            </a:r>
          </a:p>
          <a:p>
            <a:pPr>
              <a:buNone/>
            </a:pPr>
            <a:r>
              <a:rPr lang="en-US" dirty="0" smtClean="0"/>
              <a:t>    is achieved only if all the following conditions are true:</a:t>
            </a:r>
          </a:p>
          <a:p>
            <a:pPr lvl="1">
              <a:buNone/>
            </a:pPr>
            <a:r>
              <a:rPr lang="en-US" dirty="0" smtClean="0"/>
              <a:t>∆1 = ∆2 = ∆,</a:t>
            </a:r>
          </a:p>
          <a:p>
            <a:pPr lvl="1">
              <a:buNone/>
            </a:pPr>
            <a:r>
              <a:rPr lang="en-US" dirty="0" smtClean="0"/>
              <a:t>points C and D are co-located,</a:t>
            </a:r>
          </a:p>
          <a:p>
            <a:pPr lvl="1">
              <a:buNone/>
            </a:pPr>
            <a:r>
              <a:rPr lang="en-US" dirty="0" smtClean="0"/>
              <a:t>points K and L are co-located,</a:t>
            </a:r>
          </a:p>
          <a:p>
            <a:pPr lvl="1">
              <a:buNone/>
            </a:pPr>
            <a:r>
              <a:rPr lang="en-US" dirty="0" smtClean="0"/>
              <a:t>points M and N are co-located.</a:t>
            </a:r>
          </a:p>
          <a:p>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In this case, P(KLMN) = 4∆ and P(ABCD) = 3∆. </a:t>
            </a:r>
          </a:p>
          <a:p>
            <a:endParaRPr lang="en-US" dirty="0" smtClean="0"/>
          </a:p>
          <a:p>
            <a:pPr>
              <a:buNone/>
            </a:pPr>
            <a:endParaRPr lang="en-US" dirty="0" smtClean="0"/>
          </a:p>
        </p:txBody>
      </p:sp>
      <p:pic>
        <p:nvPicPr>
          <p:cNvPr id="6" name="Picture 5" descr="Ol12-2.jpg"/>
          <p:cNvPicPr/>
          <p:nvPr/>
        </p:nvPicPr>
        <p:blipFill>
          <a:blip r:embed="rId2" cstate="print">
            <a:lum bright="-17000"/>
          </a:blip>
          <a:srcRect/>
          <a:stretch>
            <a:fillRect/>
          </a:stretch>
        </p:blipFill>
        <p:spPr bwMode="auto">
          <a:xfrm>
            <a:off x="2133600" y="2362200"/>
            <a:ext cx="5105400" cy="304799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a:xfrm>
            <a:off x="457200" y="1600201"/>
            <a:ext cx="8229600" cy="4267200"/>
          </a:xfrm>
        </p:spPr>
        <p:txBody>
          <a:bodyPr/>
          <a:lstStyle/>
          <a:p>
            <a:r>
              <a:rPr lang="en-US" dirty="0" smtClean="0"/>
              <a:t>The projections of vertices C and D can be co-located only if edge CD of tetrahedron ABCD is perpendicular to the projection line. </a:t>
            </a:r>
          </a:p>
          <a:p>
            <a:pPr>
              <a:buNone/>
            </a:pPr>
            <a:endParaRPr lang="en-US" dirty="0" smtClean="0"/>
          </a:p>
          <a:p>
            <a:pPr>
              <a:buNone/>
            </a:pPr>
            <a:endParaRPr lang="en-US" dirty="0" smtClean="0"/>
          </a:p>
        </p:txBody>
      </p:sp>
      <p:pic>
        <p:nvPicPr>
          <p:cNvPr id="9" name="Picture 8" descr="Ol12-1.jpg"/>
          <p:cNvPicPr/>
          <p:nvPr/>
        </p:nvPicPr>
        <p:blipFill>
          <a:blip r:embed="rId2" cstate="print">
            <a:lum bright="-29000"/>
          </a:blip>
          <a:srcRect/>
          <a:stretch>
            <a:fillRect/>
          </a:stretch>
        </p:blipFill>
        <p:spPr bwMode="auto">
          <a:xfrm>
            <a:off x="4876800" y="3276600"/>
            <a:ext cx="3086100" cy="32956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#2</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lstStyle/>
          <a:p>
            <a:r>
              <a:rPr lang="en-US" dirty="0" smtClean="0"/>
              <a:t>So, the equality can only be true in certain projection lines, but not in ALL projection lines.</a:t>
            </a:r>
          </a:p>
          <a:p>
            <a:r>
              <a:rPr lang="en-US" dirty="0" smtClean="0"/>
              <a:t>Hence, strict inequality</a:t>
            </a:r>
          </a:p>
          <a:p>
            <a:pPr>
              <a:buNone/>
            </a:pPr>
            <a:r>
              <a:rPr lang="en-US" dirty="0" smtClean="0"/>
              <a:t>    P(KLMN) &lt; (4/3)*P(ABCD)</a:t>
            </a:r>
          </a:p>
          <a:p>
            <a:pPr>
              <a:buNone/>
            </a:pPr>
            <a:r>
              <a:rPr lang="en-US" dirty="0" smtClean="0"/>
              <a:t>    is proven for all pairs of nested tetrahedra KLMN and ABCD.</a:t>
            </a:r>
          </a:p>
          <a:p>
            <a:pPr>
              <a:buNone/>
            </a:pPr>
            <a:endParaRPr lang="en-US" dirty="0" smtClean="0"/>
          </a:p>
          <a:p>
            <a:pPr>
              <a:buNone/>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 Lemma 1. </a:t>
            </a:r>
          </a:p>
          <a:p>
            <a:pPr>
              <a:buNone/>
            </a:pPr>
            <a:r>
              <a:rPr lang="en-US" dirty="0" smtClean="0"/>
              <a:t>    If point H belongs to the straight line segment KL, then, for any given three points E,F,G in the 3-D space, at least one of the following two inequalities is true:</a:t>
            </a:r>
          </a:p>
          <a:p>
            <a:pPr>
              <a:buNone/>
            </a:pPr>
            <a:r>
              <a:rPr lang="en-US" dirty="0" smtClean="0"/>
              <a:t>    P(EFGH) ≤ P(EFGK)  or P(EFGH) ≤ P(EFGL).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 Lemma 1. </a:t>
            </a:r>
          </a:p>
          <a:p>
            <a:pPr>
              <a:buNone/>
            </a:pPr>
            <a:r>
              <a:rPr lang="en-US" dirty="0" smtClean="0"/>
              <a:t>     P(EFGH) ≤ P(EFGK) or P(EFGH) ≤ P(EFGL).</a:t>
            </a:r>
          </a:p>
          <a:p>
            <a:pPr>
              <a:buNone/>
            </a:pPr>
            <a:endParaRPr lang="en-US" dirty="0" smtClean="0"/>
          </a:p>
        </p:txBody>
      </p:sp>
      <p:pic>
        <p:nvPicPr>
          <p:cNvPr id="10" name="Picture 9" descr="Ol24.jpg"/>
          <p:cNvPicPr>
            <a:picLocks noChangeAspect="1"/>
          </p:cNvPicPr>
          <p:nvPr/>
        </p:nvPicPr>
        <p:blipFill>
          <a:blip r:embed="rId2" cstate="print">
            <a:lum bright="-11000"/>
          </a:blip>
          <a:stretch>
            <a:fillRect/>
          </a:stretch>
        </p:blipFill>
        <p:spPr>
          <a:xfrm>
            <a:off x="2895600" y="2819400"/>
            <a:ext cx="3352800" cy="35052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Note: </a:t>
            </a:r>
          </a:p>
          <a:p>
            <a:pPr>
              <a:buNone/>
            </a:pPr>
            <a:r>
              <a:rPr lang="en-US" dirty="0" smtClean="0"/>
              <a:t>    Equality </a:t>
            </a:r>
          </a:p>
          <a:p>
            <a:pPr>
              <a:buNone/>
            </a:pPr>
            <a:r>
              <a:rPr lang="en-US" dirty="0" smtClean="0"/>
              <a:t>    P(EFGH) = P(EFGK) and P(EFGH) = P(EFGL) </a:t>
            </a:r>
          </a:p>
          <a:p>
            <a:pPr>
              <a:buNone/>
            </a:pPr>
            <a:r>
              <a:rPr lang="en-US" dirty="0" smtClean="0"/>
              <a:t>    is possible only if K is the mid-point of KL segment and all three points, E, F, and G, are located on the same straight line with points H, K, L. Otherwise:</a:t>
            </a:r>
          </a:p>
          <a:p>
            <a:pPr>
              <a:buNone/>
            </a:pPr>
            <a:r>
              <a:rPr lang="en-US" dirty="0" smtClean="0"/>
              <a:t>     P(EFGH) &lt; P(EFGK)  or P(EFGH) &lt; P(EFGL).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 Based on Lemma 1, we can conclude: if  vertex N of inner tetrahedron KLMN is not located in one the vertices of the outer tetrahedron ABCD, then there is a point P in one of vertices A, B, C, or D of tetrahedron ABCD such that</a:t>
            </a:r>
          </a:p>
          <a:p>
            <a:pPr>
              <a:buNone/>
            </a:pPr>
            <a:r>
              <a:rPr lang="en-US" dirty="0" smtClean="0"/>
              <a:t>    P(KLMN) ≤ P(KLMP).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3" name="Content Placeholder 2"/>
          <p:cNvSpPr>
            <a:spLocks noGrp="1"/>
          </p:cNvSpPr>
          <p:nvPr>
            <p:ph idx="1"/>
          </p:nvPr>
        </p:nvSpPr>
        <p:spPr/>
        <p:txBody>
          <a:bodyPr/>
          <a:lstStyle/>
          <a:p>
            <a:r>
              <a:rPr lang="en-US" dirty="0" smtClean="0"/>
              <a:t>Hence, we just need to prove that inequality </a:t>
            </a:r>
          </a:p>
          <a:p>
            <a:pPr>
              <a:buNone/>
            </a:pPr>
            <a:r>
              <a:rPr lang="en-US" dirty="0" smtClean="0"/>
              <a:t>    P(KLMN) ≤ (4/3)*P(ABCD) </a:t>
            </a:r>
          </a:p>
          <a:p>
            <a:pPr>
              <a:buNone/>
            </a:pPr>
            <a:r>
              <a:rPr lang="en-US" dirty="0" smtClean="0"/>
              <a:t>    is true for any tetrahedron KLMN whose all four vertices are vertices of ABCD. </a:t>
            </a:r>
          </a:p>
          <a:p>
            <a:r>
              <a:rPr lang="en-US" dirty="0" smtClean="0"/>
              <a:t>From that, it will follow that this inequality is true for any tetrahedron KLMN inside ABCD.</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3" name="Content Placeholder 2"/>
          <p:cNvSpPr>
            <a:spLocks noGrp="1"/>
          </p:cNvSpPr>
          <p:nvPr>
            <p:ph idx="1"/>
          </p:nvPr>
        </p:nvSpPr>
        <p:spPr/>
        <p:txBody>
          <a:bodyPr/>
          <a:lstStyle/>
          <a:p>
            <a:r>
              <a:rPr lang="en-US" dirty="0" smtClean="0"/>
              <a:t>Lemma 2. </a:t>
            </a:r>
          </a:p>
          <a:p>
            <a:pPr>
              <a:buNone/>
            </a:pPr>
            <a:r>
              <a:rPr lang="en-US" dirty="0" smtClean="0"/>
              <a:t>    For any edge, e.g. AB, of tetrahedron ABCD whose 4 vertices do not belong to one plane, the following inequality is true: </a:t>
            </a:r>
          </a:p>
          <a:p>
            <a:pPr>
              <a:buNone/>
            </a:pPr>
            <a:r>
              <a:rPr lang="en-US" dirty="0" smtClean="0"/>
              <a:t>     AB &lt; (1/3)*P(ABCD).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p:txBody>
          <a:bodyPr>
            <a:normAutofit/>
          </a:bodyPr>
          <a:lstStyle/>
          <a:p>
            <a:r>
              <a:rPr lang="en-US" dirty="0" smtClean="0"/>
              <a:t>The winners of the Olympiad who correctly solved this problem provided three different methods of proof.</a:t>
            </a:r>
          </a:p>
          <a:p>
            <a:endParaRPr lang="en-US" dirty="0" smtClean="0"/>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pic>
        <p:nvPicPr>
          <p:cNvPr id="4" name="Content Placeholder 3" descr="Ol1.jpg"/>
          <p:cNvPicPr>
            <a:picLocks noGrp="1"/>
          </p:cNvPicPr>
          <p:nvPr>
            <p:ph idx="1"/>
          </p:nvPr>
        </p:nvPicPr>
        <p:blipFill>
          <a:blip r:embed="rId2" cstate="print">
            <a:lum bright="-19000"/>
          </a:blip>
          <a:srcRect/>
          <a:stretch>
            <a:fillRect/>
          </a:stretch>
        </p:blipFill>
        <p:spPr bwMode="auto">
          <a:xfrm>
            <a:off x="2895600" y="1981200"/>
            <a:ext cx="3429000" cy="3429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5" name="Content Placeholder 4"/>
          <p:cNvSpPr>
            <a:spLocks noGrp="1"/>
          </p:cNvSpPr>
          <p:nvPr>
            <p:ph idx="1"/>
          </p:nvPr>
        </p:nvSpPr>
        <p:spPr/>
        <p:txBody>
          <a:bodyPr/>
          <a:lstStyle/>
          <a:p>
            <a:r>
              <a:rPr lang="en-US" dirty="0" smtClean="0"/>
              <a:t>c &lt; d + f</a:t>
            </a:r>
          </a:p>
          <a:p>
            <a:r>
              <a:rPr lang="en-US" dirty="0" smtClean="0"/>
              <a:t>c &lt; a + b</a:t>
            </a:r>
          </a:p>
          <a:p>
            <a:r>
              <a:rPr lang="en-US" dirty="0" smtClean="0"/>
              <a:t>c = c</a:t>
            </a:r>
          </a:p>
          <a:p>
            <a:r>
              <a:rPr lang="en-US" dirty="0" smtClean="0"/>
              <a:t>3c &lt; d + f + a + b + c &lt; d + f + a +b + c + e</a:t>
            </a:r>
          </a:p>
          <a:p>
            <a:r>
              <a:rPr lang="en-US" dirty="0" smtClean="0"/>
              <a:t>3*AB &lt; P(ABCD)</a:t>
            </a:r>
          </a:p>
          <a:p>
            <a:r>
              <a:rPr lang="en-US" dirty="0" smtClean="0"/>
              <a:t>AB &lt; (1/3)*P(ABCD)</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Configurations of tetrahedron KLMN whose all 4 vertices are vertices of ABCD:</a:t>
            </a:r>
          </a:p>
          <a:p>
            <a:pPr lvl="0">
              <a:buNone/>
            </a:pPr>
            <a:r>
              <a:rPr lang="en-US" dirty="0" smtClean="0"/>
              <a:t>     a) 4 different vertices of tetrahedron KLMN are located in A, B, C, D:</a:t>
            </a:r>
          </a:p>
          <a:p>
            <a:pPr lvl="0">
              <a:buNone/>
            </a:pPr>
            <a:r>
              <a:rPr lang="en-US" dirty="0" smtClean="0"/>
              <a:t>    P(KLMN) = P(ABCD) &lt; (4/3)*P(ABCD).</a:t>
            </a:r>
          </a:p>
          <a:p>
            <a:pPr lvl="0">
              <a:buNone/>
            </a:pPr>
            <a:r>
              <a:rPr lang="en-US" dirty="0" smtClean="0"/>
              <a:t>    b) All 4 vertices of tetrahedron KLMN are located in one vertex of ABCD, e.g., in A:</a:t>
            </a:r>
          </a:p>
          <a:p>
            <a:pPr>
              <a:buNone/>
            </a:pPr>
            <a:r>
              <a:rPr lang="en-US" dirty="0" smtClean="0"/>
              <a:t>    P(KLMN) = 0 &lt; (4/3)*P(ABCD).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pPr lvl="0">
              <a:buNone/>
            </a:pPr>
            <a:r>
              <a:rPr lang="en-US" dirty="0" smtClean="0"/>
              <a:t>    c) 1 vertex of tetrahedron KLMN is located in one vertex of ABCD, e.g., in A, and 3 vertices of KLMN are located in one vertex of ABCD, e.g., in B:</a:t>
            </a:r>
          </a:p>
          <a:p>
            <a:pPr lvl="0">
              <a:buNone/>
            </a:pPr>
            <a:r>
              <a:rPr lang="en-US" dirty="0" smtClean="0"/>
              <a:t>    P(KLMN) = 3*AB &lt; 4*AB. </a:t>
            </a:r>
          </a:p>
          <a:p>
            <a:pPr lvl="0">
              <a:buNone/>
            </a:pPr>
            <a:r>
              <a:rPr lang="en-US" dirty="0" smtClean="0"/>
              <a:t>   Based on lemma 2:</a:t>
            </a:r>
          </a:p>
          <a:p>
            <a:pPr lvl="0">
              <a:buNone/>
            </a:pPr>
            <a:r>
              <a:rPr lang="en-US" dirty="0" smtClean="0"/>
              <a:t>   P(KLMN) &lt; 4*(1/3)*P(ABCD) = (4/3)*P(ABCD)</a:t>
            </a:r>
          </a:p>
          <a:p>
            <a:pPr lvl="0">
              <a:buNone/>
            </a:pPr>
            <a:r>
              <a:rPr lang="en-US" dirty="0" smtClean="0"/>
              <a:t>    P(KLMN) &lt; (4/3)*P(ABCD).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pPr>
              <a:buNone/>
            </a:pPr>
            <a:r>
              <a:rPr lang="en-US" dirty="0" smtClean="0"/>
              <a:t>    d) 2 vertices of tetrahedron KLMN are located in one vertex of ABCD, e.g., in A, and 2 other vertices of KLMN are located in another vertex of ABCD, e.g., in B:</a:t>
            </a:r>
          </a:p>
          <a:p>
            <a:pPr lvl="0">
              <a:buNone/>
            </a:pPr>
            <a:r>
              <a:rPr lang="en-US" dirty="0" smtClean="0"/>
              <a:t>     P(KLMN) = 4*AB. </a:t>
            </a:r>
          </a:p>
          <a:p>
            <a:pPr lvl="0">
              <a:buNone/>
            </a:pPr>
            <a:r>
              <a:rPr lang="en-US" dirty="0" smtClean="0"/>
              <a:t>     Based on lemma 2:</a:t>
            </a:r>
          </a:p>
          <a:p>
            <a:pPr lvl="0">
              <a:buNone/>
            </a:pPr>
            <a:r>
              <a:rPr lang="en-US" dirty="0" smtClean="0"/>
              <a:t>     P(KLMN) &lt; (4/3)*P(ABCD).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pPr lvl="0">
              <a:buNone/>
            </a:pPr>
            <a:r>
              <a:rPr lang="en-US" dirty="0" smtClean="0"/>
              <a:t>    e) 2 vertices of tetrahedron KLMN are located in one vertex of ABCD, e.g., in A, 1 vertex of KLMN is located in another vertex of ABCD, e.g., B, and 1 vertex of KLMN is located in another vertex of ABCD, e.g., in C:</a:t>
            </a:r>
          </a:p>
          <a:p>
            <a:pPr>
              <a:buNone/>
            </a:pP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pPr lvl="0">
              <a:buNone/>
            </a:pPr>
            <a:r>
              <a:rPr lang="en-US" dirty="0" smtClean="0"/>
              <a:t>    </a:t>
            </a:r>
          </a:p>
          <a:p>
            <a:pPr>
              <a:buNone/>
            </a:pPr>
            <a:endParaRPr lang="en-US" dirty="0" smtClean="0"/>
          </a:p>
        </p:txBody>
      </p:sp>
      <p:pic>
        <p:nvPicPr>
          <p:cNvPr id="6" name="Picture 5" descr="Ol1.jpg"/>
          <p:cNvPicPr/>
          <p:nvPr/>
        </p:nvPicPr>
        <p:blipFill>
          <a:blip r:embed="rId2" cstate="print">
            <a:lum bright="-14000"/>
          </a:blip>
          <a:srcRect/>
          <a:stretch>
            <a:fillRect/>
          </a:stretch>
        </p:blipFill>
        <p:spPr bwMode="auto">
          <a:xfrm>
            <a:off x="3124201" y="1962150"/>
            <a:ext cx="3048000" cy="32956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P(KLMN) = c + c + b + b + a</a:t>
            </a:r>
          </a:p>
          <a:p>
            <a:r>
              <a:rPr lang="en-US" dirty="0" smtClean="0"/>
              <a:t>Since c &lt; d + f and b &lt; e + f</a:t>
            </a:r>
          </a:p>
          <a:p>
            <a:pPr>
              <a:buNone/>
            </a:pPr>
            <a:r>
              <a:rPr lang="en-US" dirty="0" smtClean="0"/>
              <a:t>    P(KLMN) &lt; c + d + f + b + e + f + a = </a:t>
            </a:r>
          </a:p>
          <a:p>
            <a:pPr>
              <a:buNone/>
            </a:pPr>
            <a:r>
              <a:rPr lang="en-US" dirty="0" smtClean="0"/>
              <a:t>    = P(ABCD) + f </a:t>
            </a:r>
          </a:p>
          <a:p>
            <a:pPr>
              <a:buNone/>
            </a:pPr>
            <a:r>
              <a:rPr lang="en-US" dirty="0" smtClean="0"/>
              <a:t>    and, based on lemma 2,</a:t>
            </a:r>
          </a:p>
          <a:p>
            <a:pPr lvl="0">
              <a:buNone/>
            </a:pPr>
            <a:r>
              <a:rPr lang="en-US" dirty="0" smtClean="0"/>
              <a:t>    P(KLMN) &lt; P(ABCD) + (1/3)* P(ABCD)</a:t>
            </a:r>
          </a:p>
          <a:p>
            <a:pPr lvl="0">
              <a:buNone/>
            </a:pPr>
            <a:r>
              <a:rPr lang="en-US" dirty="0" smtClean="0"/>
              <a:t>    P(KLMN) &lt; (4/3)* P(ABCD).</a:t>
            </a:r>
          </a:p>
          <a:p>
            <a:pPr>
              <a:buNone/>
            </a:pPr>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pPr>
              <a:buNone/>
            </a:pPr>
            <a:r>
              <a:rPr lang="en-US" dirty="0" smtClean="0"/>
              <a:t>    Note: Coefficient 4/3 in this inequality cannot be reduced because there is one extreme configuration of KLMN inside ABCD in which equality P(KLMN</a:t>
            </a:r>
            <a:r>
              <a:rPr lang="en-US" smtClean="0"/>
              <a:t>) = </a:t>
            </a:r>
            <a:r>
              <a:rPr lang="en-US" dirty="0" smtClean="0"/>
              <a:t>(</a:t>
            </a:r>
            <a:r>
              <a:rPr lang="en-US" smtClean="0"/>
              <a:t>4/3)*P(ABCD</a:t>
            </a:r>
            <a:r>
              <a:rPr lang="en-US" dirty="0" smtClean="0"/>
              <a:t>) is reached, and there are configurations of KLMN inside ABCD whose P(KLMN) can come infinitely close to (4/3)* P(ABCD).</a:t>
            </a:r>
          </a:p>
          <a:p>
            <a:pPr>
              <a:buNone/>
            </a:pPr>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pPr>
              <a:buNone/>
            </a:pPr>
            <a:r>
              <a:rPr lang="en-US" dirty="0" smtClean="0"/>
              <a:t>    </a:t>
            </a:r>
          </a:p>
          <a:p>
            <a:pPr>
              <a:buNone/>
            </a:pPr>
            <a:endParaRPr lang="en-US" dirty="0" smtClean="0"/>
          </a:p>
        </p:txBody>
      </p:sp>
      <p:pic>
        <p:nvPicPr>
          <p:cNvPr id="6" name="Picture 5" descr="Ol11.jpg"/>
          <p:cNvPicPr/>
          <p:nvPr/>
        </p:nvPicPr>
        <p:blipFill>
          <a:blip r:embed="rId2" cstate="print">
            <a:lum bright="-14000"/>
          </a:blip>
          <a:srcRect/>
          <a:stretch>
            <a:fillRect/>
          </a:stretch>
        </p:blipFill>
        <p:spPr bwMode="auto">
          <a:xfrm>
            <a:off x="3676650" y="1847850"/>
            <a:ext cx="1790700" cy="2800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p:txBody>
          <a:bodyPr/>
          <a:lstStyle/>
          <a:p>
            <a:r>
              <a:rPr lang="en-US" dirty="0" smtClean="0"/>
              <a:t>Method #1 is based on elementary geometry and algebra. </a:t>
            </a:r>
          </a:p>
          <a:p>
            <a:pPr>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Let A and B be two ends of straight line segment AB. If one vertex of tetrahedron ABCD is in B and three other are in A, and also two vertices of inner tetrahedron KLMN are in A, and two other are in B, then:</a:t>
            </a:r>
          </a:p>
          <a:p>
            <a:pPr>
              <a:buNone/>
            </a:pPr>
            <a:r>
              <a:rPr lang="en-US" dirty="0" smtClean="0"/>
              <a:t>     P(KLMN) = 4*AB,</a:t>
            </a:r>
          </a:p>
          <a:p>
            <a:pPr>
              <a:buNone/>
            </a:pPr>
            <a:r>
              <a:rPr lang="en-US" dirty="0" smtClean="0"/>
              <a:t>     P(ABCD) = 3*AB,</a:t>
            </a:r>
          </a:p>
          <a:p>
            <a:pPr>
              <a:buNone/>
            </a:pPr>
            <a:r>
              <a:rPr lang="en-US" smtClean="0"/>
              <a:t>     so </a:t>
            </a:r>
            <a:r>
              <a:rPr lang="en-US" dirty="0" smtClean="0"/>
              <a:t>that, P(KLMN) = (4/3)* P(ABCD)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If point A containing three vertices of ABCD is expanded into a very small triangle ACD, then the new tetrahedron ABCD has 4 vertices that do not belong to one plane.</a:t>
            </a:r>
          </a:p>
          <a:p>
            <a:r>
              <a:rPr lang="en-US" dirty="0" smtClean="0"/>
              <a:t>Based on lemma 2: </a:t>
            </a:r>
          </a:p>
          <a:p>
            <a:pPr>
              <a:buNone/>
            </a:pPr>
            <a:r>
              <a:rPr lang="en-US" dirty="0" smtClean="0"/>
              <a:t>    AB &lt; (1/3)*P(ABCD).</a:t>
            </a:r>
          </a:p>
          <a:p>
            <a:r>
              <a:rPr lang="en-US" dirty="0" smtClean="0"/>
              <a:t>Since P(KLMN) = 4*AB is still true:</a:t>
            </a:r>
          </a:p>
          <a:p>
            <a:pPr>
              <a:buNone/>
            </a:pPr>
            <a:r>
              <a:rPr lang="en-US" dirty="0" smtClean="0"/>
              <a:t>    P(KLMN) &lt; (4/3)* P(ABCD) is true.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Proof #3</a:t>
            </a:r>
            <a:endParaRPr lang="en-US" sz="32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47625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By making triangle ACD smaller and smaller, we can make the value of P(KLMN) infinitely close to (4/3)* P(ABCD). This proves that </a:t>
            </a:r>
            <a:r>
              <a:rPr lang="en-US" smtClean="0"/>
              <a:t>coefficient 4/3 </a:t>
            </a:r>
            <a:r>
              <a:rPr lang="en-US" dirty="0" smtClean="0"/>
              <a:t>cannot be reduced in </a:t>
            </a:r>
            <a:r>
              <a:rPr lang="en-US" smtClean="0"/>
              <a:t>inequality P(KLMN</a:t>
            </a:r>
            <a:r>
              <a:rPr lang="en-US" dirty="0" smtClean="0"/>
              <a:t>) &lt; (4/3)* P(ABCD). </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p:txBody>
          <a:bodyPr>
            <a:normAutofit/>
          </a:bodyPr>
          <a:lstStyle/>
          <a:p>
            <a:r>
              <a:rPr lang="en-US" dirty="0" smtClean="0"/>
              <a:t>Method #2 uses Vector Analysis that deals with the projections of 3-D vectors onto any straight line. </a:t>
            </a:r>
          </a:p>
          <a:p>
            <a:pPr>
              <a:buNone/>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p:txBody>
          <a:bodyPr/>
          <a:lstStyle/>
          <a:p>
            <a:r>
              <a:rPr lang="en-US" dirty="0" smtClean="0"/>
              <a:t> Method #3 is related to the principle of Linear Programming: the maximum of the objective function is reached in the vertices of linear inequality constraints.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p:txBody>
          <a:bodyPr>
            <a:normAutofit/>
          </a:bodyPr>
          <a:lstStyle/>
          <a:p>
            <a:r>
              <a:rPr lang="en-US" dirty="0" smtClean="0"/>
              <a:t>Studying these three different methods of proof for the same inequality is both instructive and inspiring.</a:t>
            </a:r>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2847</TotalTime>
  <Words>2531</Words>
  <Application>Microsoft Office PowerPoint</Application>
  <PresentationFormat>On-screen Show (4:3)</PresentationFormat>
  <Paragraphs>237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Introduction to the Olympiad Problem</vt:lpstr>
      <vt:lpstr>Introduction</vt:lpstr>
      <vt:lpstr>Introduction</vt:lpstr>
      <vt:lpstr>Introduction</vt:lpstr>
      <vt:lpstr>Introduction</vt:lpstr>
      <vt:lpstr>Introduction</vt:lpstr>
      <vt:lpstr>Introduction</vt:lpstr>
      <vt:lpstr>Introduction</vt:lpstr>
      <vt:lpstr>Introduction</vt:lpstr>
      <vt:lpstr>The XVI Math Olympiad of the U.S.S.R. , 1982</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#1</vt:lpstr>
      <vt:lpstr>Proof #2</vt:lpstr>
      <vt:lpstr>Proof #2</vt:lpstr>
      <vt:lpstr>Proof #2</vt:lpstr>
      <vt:lpstr>Proof #2</vt:lpstr>
      <vt:lpstr>Proof #2</vt:lpstr>
      <vt:lpstr>Proof #2</vt:lpstr>
      <vt:lpstr>Proof #2</vt:lpstr>
      <vt:lpstr>Proof #2</vt:lpstr>
      <vt:lpstr>Proof #2</vt:lpstr>
      <vt:lpstr>Proof #2</vt:lpstr>
      <vt:lpstr>Proof #2</vt:lpstr>
      <vt:lpstr>Proof #2</vt:lpstr>
      <vt:lpstr>Proof #3</vt:lpstr>
      <vt:lpstr>Proof #3</vt:lpstr>
      <vt:lpstr>Proof #3</vt:lpstr>
      <vt:lpstr>Proof #3</vt:lpstr>
      <vt:lpstr>Proof #3</vt:lpstr>
      <vt:lpstr>Proof #3</vt:lpstr>
      <vt:lpstr>Proof #3</vt:lpstr>
      <vt:lpstr>Proof #3</vt:lpstr>
      <vt:lpstr>Proof #3</vt:lpstr>
      <vt:lpstr>Proof #3</vt:lpstr>
      <vt:lpstr>Proof #3</vt:lpstr>
      <vt:lpstr>Proof #3</vt:lpstr>
      <vt:lpstr>Proof #3</vt:lpstr>
      <vt:lpstr>Proof #3</vt:lpstr>
      <vt:lpstr>Proof #3</vt:lpstr>
      <vt:lpstr>Proof #3</vt:lpstr>
      <vt:lpstr>Proof #3</vt:lpstr>
      <vt:lpstr>Proof #3</vt:lpstr>
      <vt:lpstr>Proof #3</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8 Preparation  </dc:title>
  <dc:creator>David</dc:creator>
  <cp:lastModifiedBy>David</cp:lastModifiedBy>
  <cp:revision>360</cp:revision>
  <dcterms:created xsi:type="dcterms:W3CDTF">2011-10-11T14:50:45Z</dcterms:created>
  <dcterms:modified xsi:type="dcterms:W3CDTF">2012-01-16T22:24:13Z</dcterms:modified>
</cp:coreProperties>
</file>